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Proxima Nova"/>
      <p:regular r:id="rId47"/>
      <p:bold r:id="rId48"/>
      <p:italic r:id="rId49"/>
      <p:boldItalic r:id="rId50"/>
    </p:embeddedFont>
    <p:embeddedFont>
      <p:font typeface="Alfa Slab One"/>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lfaSlabOne-regular.fntdata"/><Relationship Id="rId5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4ac2de7e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4ac2de7e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4ac2de7e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4ac2de7e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4ac2de7e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4ac2de7e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4ac2de7ec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e4ac2de7e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4ac2de7ec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4ac2de7ec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4ac2de7ec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4ac2de7e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4ac2de7e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4ac2de7e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4ac2de7ec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4ac2de7ec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4ac2de7e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4ac2de7e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4ac2de7ec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4ac2de7ec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e4ac2de7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e4ac2de7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4ac2de7ec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4ac2de7ec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4ac2de7ec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4ac2de7ec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4ac2de7ec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4ac2de7ec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4ac2de7ec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4ac2de7ec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4ac2de7ec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4ac2de7ec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4ac2de7ec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4ac2de7ec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4ac2de7ec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4ac2de7ec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4ac2de7ec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e4ac2de7ec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4ac2de7ec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4ac2de7ec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4ac2de7ec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4ac2de7ec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e4ac2de7e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e4ac2de7e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e4ac2de7ec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e4ac2de7ec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4ac2de7ec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4ac2de7ec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e4ac2de7ec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e4ac2de7ec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4ac2de7ec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e4ac2de7ec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4ac2de7ec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4ac2de7ec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4ac2de7ec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4ac2de7ec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4ac2de7ec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4ac2de7ec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4ac2de7ec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4ac2de7ec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4ac2de7ec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4ac2de7ec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4ac2de7ec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e4ac2de7ec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e4ac2de7e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e4ac2de7e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8af8c39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8af8c39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4ac2de7ec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e4ac2de7ec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e4ac2de7e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e4ac2de7e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e4ac2de7e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e4ac2de7e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4ac2de7e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4ac2de7e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e4ac2de7e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e4ac2de7e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4ac2de7e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4ac2de7e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9.png"/><Relationship Id="rId5"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46.png"/><Relationship Id="rId5"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hyperlink" Target="https://www.programiz.com/python-programming/exampl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280525" y="60625"/>
            <a:ext cx="1787750" cy="1621850"/>
          </a:xfrm>
          <a:prstGeom prst="rect">
            <a:avLst/>
          </a:prstGeom>
          <a:noFill/>
          <a:ln>
            <a:noFill/>
          </a:ln>
        </p:spPr>
      </p:pic>
      <p:sp>
        <p:nvSpPr>
          <p:cNvPr id="57" name="Google Shape;57;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Python: Introduction</a:t>
            </a:r>
            <a:endParaRPr/>
          </a:p>
        </p:txBody>
      </p:sp>
      <p:sp>
        <p:nvSpPr>
          <p:cNvPr id="58" name="Google Shape;58;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fontScale="77500" lnSpcReduction="10000"/>
          </a:bodyPr>
          <a:lstStyle/>
          <a:p>
            <a:pPr indent="0" lvl="0" marL="0" rtl="0" algn="ctr">
              <a:spcBef>
                <a:spcPts val="0"/>
              </a:spcBef>
              <a:spcAft>
                <a:spcPts val="0"/>
              </a:spcAft>
              <a:buNone/>
            </a:pPr>
            <a:r>
              <a:rPr b="1" lang="en"/>
              <a:t>Eng. Mohamed Gamal</a:t>
            </a:r>
            <a:r>
              <a:rPr lang="en"/>
              <a:t>,</a:t>
            </a:r>
            <a:endParaRPr/>
          </a:p>
          <a:p>
            <a:pPr indent="0" lvl="0" marL="0" rtl="0" algn="ctr">
              <a:spcBef>
                <a:spcPts val="0"/>
              </a:spcBef>
              <a:spcAft>
                <a:spcPts val="0"/>
              </a:spcAft>
              <a:buNone/>
            </a:pPr>
            <a:r>
              <a:rPr lang="en"/>
              <a:t> Research Assistant, Center for Photonics and Smart Materials, Zewail City</a:t>
            </a:r>
            <a:endParaRPr/>
          </a:p>
        </p:txBody>
      </p:sp>
      <p:pic>
        <p:nvPicPr>
          <p:cNvPr id="59" name="Google Shape;59;p13"/>
          <p:cNvPicPr preferRelativeResize="0"/>
          <p:nvPr/>
        </p:nvPicPr>
        <p:blipFill rotWithShape="1">
          <a:blip r:embed="rId4">
            <a:alphaModFix/>
          </a:blip>
          <a:srcRect b="0" l="0" r="0" t="0"/>
          <a:stretch/>
        </p:blipFill>
        <p:spPr>
          <a:xfrm>
            <a:off x="7363859" y="167075"/>
            <a:ext cx="1423541" cy="1408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Installing Python</a:t>
            </a:r>
            <a:endParaRPr/>
          </a:p>
        </p:txBody>
      </p:sp>
      <p:pic>
        <p:nvPicPr>
          <p:cNvPr id="117" name="Google Shape;117;p22"/>
          <p:cNvPicPr preferRelativeResize="0"/>
          <p:nvPr/>
        </p:nvPicPr>
        <p:blipFill>
          <a:blip r:embed="rId3">
            <a:alphaModFix/>
          </a:blip>
          <a:stretch>
            <a:fillRect/>
          </a:stretch>
        </p:blipFill>
        <p:spPr>
          <a:xfrm>
            <a:off x="2362200" y="1093925"/>
            <a:ext cx="4389573"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Installing Python</a:t>
            </a:r>
            <a:endParaRPr/>
          </a:p>
        </p:txBody>
      </p:sp>
      <p:pic>
        <p:nvPicPr>
          <p:cNvPr id="123" name="Google Shape;123;p23"/>
          <p:cNvPicPr preferRelativeResize="0"/>
          <p:nvPr/>
        </p:nvPicPr>
        <p:blipFill>
          <a:blip r:embed="rId3">
            <a:alphaModFix/>
          </a:blip>
          <a:stretch>
            <a:fillRect/>
          </a:stretch>
        </p:blipFill>
        <p:spPr>
          <a:xfrm>
            <a:off x="685800" y="1093925"/>
            <a:ext cx="7893945"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a:t>
            </a:r>
            <a:endParaRPr/>
          </a:p>
        </p:txBody>
      </p:sp>
      <p:sp>
        <p:nvSpPr>
          <p:cNvPr id="129" name="Google Shape;129;p24"/>
          <p:cNvSpPr txBox="1"/>
          <p:nvPr>
            <p:ph idx="1" type="body"/>
          </p:nvPr>
        </p:nvSpPr>
        <p:spPr>
          <a:xfrm>
            <a:off x="235500" y="1228675"/>
            <a:ext cx="8469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Python, a variable is a name that refers to a value stored in the computer's memory. Variables are used to store and manipulate data in a program.</a:t>
            </a:r>
            <a:br>
              <a:rPr lang="en"/>
            </a:br>
            <a:endParaRPr/>
          </a:p>
          <a:p>
            <a:pPr indent="-342900" lvl="0" marL="457200" rtl="0" algn="l">
              <a:spcBef>
                <a:spcPts val="0"/>
              </a:spcBef>
              <a:spcAft>
                <a:spcPts val="0"/>
              </a:spcAft>
              <a:buSzPts val="1800"/>
              <a:buChar char="❏"/>
            </a:pPr>
            <a:r>
              <a:rPr lang="en"/>
              <a:t>In Python, you can create a variable by assigning a value to it using the equal sign (=).</a:t>
            </a:r>
            <a:br>
              <a:rPr lang="en"/>
            </a:br>
            <a:r>
              <a:rPr lang="en"/>
              <a:t> </a:t>
            </a:r>
            <a:endParaRPr/>
          </a:p>
          <a:p>
            <a:pPr indent="-342900" lvl="0" marL="457200" rtl="0" algn="l">
              <a:spcBef>
                <a:spcPts val="0"/>
              </a:spcBef>
              <a:spcAft>
                <a:spcPts val="0"/>
              </a:spcAft>
              <a:buSzPts val="1800"/>
              <a:buChar char="❏"/>
            </a:pPr>
            <a:r>
              <a:rPr lang="en"/>
              <a:t>You can use this variable in your code to perform operations on the value it stores.</a:t>
            </a:r>
            <a:br>
              <a:rPr lang="en"/>
            </a:br>
            <a:endParaRPr/>
          </a:p>
          <a:p>
            <a:pPr indent="-342900" lvl="0" marL="457200" rtl="0" algn="l">
              <a:spcBef>
                <a:spcPts val="0"/>
              </a:spcBef>
              <a:spcAft>
                <a:spcPts val="0"/>
              </a:spcAft>
              <a:buSzPts val="1800"/>
              <a:buChar char="❏"/>
            </a:pPr>
            <a:r>
              <a:rPr lang="en"/>
              <a:t>The variable can also store a string instead of a number.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a:t>
            </a:r>
            <a:endParaRPr/>
          </a:p>
        </p:txBody>
      </p:sp>
      <p:pic>
        <p:nvPicPr>
          <p:cNvPr id="135" name="Google Shape;135;p25"/>
          <p:cNvPicPr preferRelativeResize="0"/>
          <p:nvPr/>
        </p:nvPicPr>
        <p:blipFill>
          <a:blip r:embed="rId3">
            <a:alphaModFix/>
          </a:blip>
          <a:stretch>
            <a:fillRect/>
          </a:stretch>
        </p:blipFill>
        <p:spPr>
          <a:xfrm>
            <a:off x="609600" y="1093925"/>
            <a:ext cx="7851638"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a:t>
            </a:r>
            <a:endParaRPr/>
          </a:p>
        </p:txBody>
      </p:sp>
      <p:pic>
        <p:nvPicPr>
          <p:cNvPr id="141" name="Google Shape;141;p26"/>
          <p:cNvPicPr preferRelativeResize="0"/>
          <p:nvPr/>
        </p:nvPicPr>
        <p:blipFill>
          <a:blip r:embed="rId3">
            <a:alphaModFix/>
          </a:blip>
          <a:stretch>
            <a:fillRect/>
          </a:stretch>
        </p:blipFill>
        <p:spPr>
          <a:xfrm>
            <a:off x="152400" y="1474925"/>
            <a:ext cx="8839200" cy="24032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a:t>
            </a:r>
            <a:endParaRPr/>
          </a:p>
        </p:txBody>
      </p:sp>
      <p:pic>
        <p:nvPicPr>
          <p:cNvPr id="147" name="Google Shape;147;p27"/>
          <p:cNvPicPr preferRelativeResize="0"/>
          <p:nvPr/>
        </p:nvPicPr>
        <p:blipFill>
          <a:blip r:embed="rId3">
            <a:alphaModFix/>
          </a:blip>
          <a:stretch>
            <a:fillRect/>
          </a:stretch>
        </p:blipFill>
        <p:spPr>
          <a:xfrm>
            <a:off x="304800" y="1398725"/>
            <a:ext cx="8124825" cy="328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a:t>
            </a:r>
            <a:endParaRPr/>
          </a:p>
        </p:txBody>
      </p:sp>
      <p:pic>
        <p:nvPicPr>
          <p:cNvPr id="153" name="Google Shape;153;p28"/>
          <p:cNvPicPr preferRelativeResize="0"/>
          <p:nvPr/>
        </p:nvPicPr>
        <p:blipFill>
          <a:blip r:embed="rId3">
            <a:alphaModFix/>
          </a:blip>
          <a:stretch>
            <a:fillRect/>
          </a:stretch>
        </p:blipFill>
        <p:spPr>
          <a:xfrm>
            <a:off x="685800" y="1170125"/>
            <a:ext cx="7429303" cy="382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a:t>
            </a:r>
            <a:endParaRPr/>
          </a:p>
        </p:txBody>
      </p:sp>
      <p:pic>
        <p:nvPicPr>
          <p:cNvPr id="159" name="Google Shape;159;p29"/>
          <p:cNvPicPr preferRelativeResize="0"/>
          <p:nvPr/>
        </p:nvPicPr>
        <p:blipFill>
          <a:blip r:embed="rId3">
            <a:alphaModFix/>
          </a:blip>
          <a:stretch>
            <a:fillRect/>
          </a:stretch>
        </p:blipFill>
        <p:spPr>
          <a:xfrm>
            <a:off x="152400" y="1170125"/>
            <a:ext cx="8839200" cy="35711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a:t>
            </a:r>
            <a:endParaRPr/>
          </a:p>
        </p:txBody>
      </p:sp>
      <p:pic>
        <p:nvPicPr>
          <p:cNvPr id="165" name="Google Shape;165;p30"/>
          <p:cNvPicPr preferRelativeResize="0"/>
          <p:nvPr/>
        </p:nvPicPr>
        <p:blipFill>
          <a:blip r:embed="rId3">
            <a:alphaModFix/>
          </a:blip>
          <a:stretch>
            <a:fillRect/>
          </a:stretch>
        </p:blipFill>
        <p:spPr>
          <a:xfrm>
            <a:off x="152400" y="1093925"/>
            <a:ext cx="8839200" cy="36464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a:t>
            </a:r>
            <a:endParaRPr/>
          </a:p>
        </p:txBody>
      </p:sp>
      <p:pic>
        <p:nvPicPr>
          <p:cNvPr id="171" name="Google Shape;171;p31"/>
          <p:cNvPicPr preferRelativeResize="0"/>
          <p:nvPr/>
        </p:nvPicPr>
        <p:blipFill>
          <a:blip r:embed="rId3">
            <a:alphaModFix/>
          </a:blip>
          <a:stretch>
            <a:fillRect/>
          </a:stretch>
        </p:blipFill>
        <p:spPr>
          <a:xfrm>
            <a:off x="152400" y="1627325"/>
            <a:ext cx="8839200" cy="24486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Welcome and Introduction to Python</a:t>
            </a:r>
            <a:endParaRPr sz="2200"/>
          </a:p>
          <a:p>
            <a:pPr indent="-368300" lvl="0" marL="457200" rtl="0" algn="l">
              <a:spcBef>
                <a:spcPts val="0"/>
              </a:spcBef>
              <a:spcAft>
                <a:spcPts val="0"/>
              </a:spcAft>
              <a:buSzPts val="2200"/>
              <a:buChar char="❏"/>
            </a:pPr>
            <a:r>
              <a:rPr lang="en" sz="2200"/>
              <a:t>Brief Overview of Python's History</a:t>
            </a:r>
            <a:endParaRPr sz="2200"/>
          </a:p>
          <a:p>
            <a:pPr indent="-368300" lvl="0" marL="457200" rtl="0" algn="l">
              <a:spcBef>
                <a:spcPts val="0"/>
              </a:spcBef>
              <a:spcAft>
                <a:spcPts val="0"/>
              </a:spcAft>
              <a:buSzPts val="2200"/>
              <a:buChar char="❏"/>
            </a:pPr>
            <a:r>
              <a:rPr lang="en" sz="2200"/>
              <a:t>Installing Python</a:t>
            </a:r>
            <a:endParaRPr sz="2200"/>
          </a:p>
          <a:p>
            <a:pPr indent="-368300" lvl="0" marL="457200" rtl="0" algn="l">
              <a:spcBef>
                <a:spcPts val="0"/>
              </a:spcBef>
              <a:spcAft>
                <a:spcPts val="0"/>
              </a:spcAft>
              <a:buSzPts val="2200"/>
              <a:buChar char="❏"/>
            </a:pPr>
            <a:r>
              <a:rPr lang="en" sz="2200"/>
              <a:t>Variables and Data Types</a:t>
            </a:r>
            <a:endParaRPr sz="2200"/>
          </a:p>
          <a:p>
            <a:pPr indent="-368300" lvl="0" marL="457200" rtl="0" algn="l">
              <a:spcBef>
                <a:spcPts val="0"/>
              </a:spcBef>
              <a:spcAft>
                <a:spcPts val="0"/>
              </a:spcAft>
              <a:buSzPts val="2200"/>
              <a:buChar char="❏"/>
            </a:pPr>
            <a:r>
              <a:rPr lang="en" sz="2200"/>
              <a:t>Conditional Statements</a:t>
            </a:r>
            <a:endParaRPr sz="2200"/>
          </a:p>
          <a:p>
            <a:pPr indent="-368300" lvl="0" marL="457200" rtl="0" algn="l">
              <a:spcBef>
                <a:spcPts val="0"/>
              </a:spcBef>
              <a:spcAft>
                <a:spcPts val="0"/>
              </a:spcAft>
              <a:buSzPts val="2200"/>
              <a:buChar char="❏"/>
            </a:pPr>
            <a:r>
              <a:rPr lang="en" sz="2200"/>
              <a:t>Loops</a:t>
            </a:r>
            <a:endParaRPr sz="2200"/>
          </a:p>
          <a:p>
            <a:pPr indent="-368300" lvl="0" marL="457200" rtl="0" algn="l">
              <a:spcBef>
                <a:spcPts val="0"/>
              </a:spcBef>
              <a:spcAft>
                <a:spcPts val="0"/>
              </a:spcAft>
              <a:buSzPts val="2200"/>
              <a:buChar char="❏"/>
            </a:pPr>
            <a:r>
              <a:rPr lang="en" sz="2200"/>
              <a:t>Input and Output</a:t>
            </a:r>
            <a:endParaRPr sz="2200"/>
          </a:p>
          <a:p>
            <a:pPr indent="-368300" lvl="0" marL="457200" rtl="0" algn="l">
              <a:spcBef>
                <a:spcPts val="0"/>
              </a:spcBef>
              <a:spcAft>
                <a:spcPts val="0"/>
              </a:spcAft>
              <a:buSzPts val="2200"/>
              <a:buChar char="❏"/>
            </a:pPr>
            <a:r>
              <a:rPr lang="en" sz="2200"/>
              <a:t>Built-in </a:t>
            </a:r>
            <a:r>
              <a:rPr lang="en" sz="2200"/>
              <a:t>Functions</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Conditional Statements</a:t>
            </a:r>
            <a:endParaRPr/>
          </a:p>
        </p:txBody>
      </p:sp>
      <p:pic>
        <p:nvPicPr>
          <p:cNvPr id="177" name="Google Shape;177;p32"/>
          <p:cNvPicPr preferRelativeResize="0"/>
          <p:nvPr/>
        </p:nvPicPr>
        <p:blipFill>
          <a:blip r:embed="rId3">
            <a:alphaModFix/>
          </a:blip>
          <a:stretch>
            <a:fillRect/>
          </a:stretch>
        </p:blipFill>
        <p:spPr>
          <a:xfrm>
            <a:off x="4953000" y="1017725"/>
            <a:ext cx="3869873" cy="3820976"/>
          </a:xfrm>
          <a:prstGeom prst="rect">
            <a:avLst/>
          </a:prstGeom>
          <a:noFill/>
          <a:ln>
            <a:noFill/>
          </a:ln>
        </p:spPr>
      </p:pic>
      <p:pic>
        <p:nvPicPr>
          <p:cNvPr id="178" name="Google Shape;178;p32"/>
          <p:cNvPicPr preferRelativeResize="0"/>
          <p:nvPr/>
        </p:nvPicPr>
        <p:blipFill>
          <a:blip r:embed="rId4">
            <a:alphaModFix/>
          </a:blip>
          <a:stretch>
            <a:fillRect/>
          </a:stretch>
        </p:blipFill>
        <p:spPr>
          <a:xfrm>
            <a:off x="304800" y="1627325"/>
            <a:ext cx="4343400" cy="26639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Conditional Statements: Relational Operators</a:t>
            </a:r>
            <a:endParaRPr/>
          </a:p>
        </p:txBody>
      </p:sp>
      <p:pic>
        <p:nvPicPr>
          <p:cNvPr id="184" name="Google Shape;184;p33"/>
          <p:cNvPicPr preferRelativeResize="0"/>
          <p:nvPr/>
        </p:nvPicPr>
        <p:blipFill>
          <a:blip r:embed="rId3">
            <a:alphaModFix/>
          </a:blip>
          <a:stretch>
            <a:fillRect/>
          </a:stretch>
        </p:blipFill>
        <p:spPr>
          <a:xfrm>
            <a:off x="838200" y="1170125"/>
            <a:ext cx="7527032"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Conditional Statements: Assignment Operators</a:t>
            </a:r>
            <a:endParaRPr sz="2600"/>
          </a:p>
        </p:txBody>
      </p:sp>
      <p:pic>
        <p:nvPicPr>
          <p:cNvPr id="190" name="Google Shape;190;p34"/>
          <p:cNvPicPr preferRelativeResize="0"/>
          <p:nvPr/>
        </p:nvPicPr>
        <p:blipFill>
          <a:blip r:embed="rId3">
            <a:alphaModFix/>
          </a:blip>
          <a:stretch>
            <a:fillRect/>
          </a:stretch>
        </p:blipFill>
        <p:spPr>
          <a:xfrm>
            <a:off x="1447800" y="1093925"/>
            <a:ext cx="6193518"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Conditional Statements: Boolean Operators</a:t>
            </a:r>
            <a:endParaRPr sz="2700"/>
          </a:p>
        </p:txBody>
      </p:sp>
      <p:pic>
        <p:nvPicPr>
          <p:cNvPr id="196" name="Google Shape;196;p35"/>
          <p:cNvPicPr preferRelativeResize="0"/>
          <p:nvPr/>
        </p:nvPicPr>
        <p:blipFill>
          <a:blip r:embed="rId3">
            <a:alphaModFix/>
          </a:blip>
          <a:stretch>
            <a:fillRect/>
          </a:stretch>
        </p:blipFill>
        <p:spPr>
          <a:xfrm>
            <a:off x="762000" y="1170125"/>
            <a:ext cx="7322425" cy="3820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Conditional Statements: </a:t>
            </a:r>
            <a:r>
              <a:rPr lang="en" sz="2700"/>
              <a:t>If/elif/else</a:t>
            </a:r>
            <a:endParaRPr sz="2700"/>
          </a:p>
        </p:txBody>
      </p:sp>
      <p:pic>
        <p:nvPicPr>
          <p:cNvPr id="202" name="Google Shape;202;p36"/>
          <p:cNvPicPr preferRelativeResize="0"/>
          <p:nvPr/>
        </p:nvPicPr>
        <p:blipFill>
          <a:blip r:embed="rId3">
            <a:alphaModFix/>
          </a:blip>
          <a:stretch>
            <a:fillRect/>
          </a:stretch>
        </p:blipFill>
        <p:spPr>
          <a:xfrm>
            <a:off x="152400" y="1246325"/>
            <a:ext cx="8839199" cy="1306470"/>
          </a:xfrm>
          <a:prstGeom prst="rect">
            <a:avLst/>
          </a:prstGeom>
          <a:noFill/>
          <a:ln>
            <a:noFill/>
          </a:ln>
        </p:spPr>
      </p:pic>
      <p:pic>
        <p:nvPicPr>
          <p:cNvPr id="203" name="Google Shape;203;p36"/>
          <p:cNvPicPr preferRelativeResize="0"/>
          <p:nvPr/>
        </p:nvPicPr>
        <p:blipFill>
          <a:blip r:embed="rId4">
            <a:alphaModFix/>
          </a:blip>
          <a:stretch>
            <a:fillRect/>
          </a:stretch>
        </p:blipFill>
        <p:spPr>
          <a:xfrm>
            <a:off x="2057400" y="2781395"/>
            <a:ext cx="5114824" cy="22859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Loops: Multi-dimensional Lists</a:t>
            </a:r>
            <a:endParaRPr sz="2700"/>
          </a:p>
        </p:txBody>
      </p:sp>
      <p:pic>
        <p:nvPicPr>
          <p:cNvPr id="209" name="Google Shape;209;p37"/>
          <p:cNvPicPr preferRelativeResize="0"/>
          <p:nvPr/>
        </p:nvPicPr>
        <p:blipFill>
          <a:blip r:embed="rId3">
            <a:alphaModFix/>
          </a:blip>
          <a:stretch>
            <a:fillRect/>
          </a:stretch>
        </p:blipFill>
        <p:spPr>
          <a:xfrm>
            <a:off x="152400" y="1170125"/>
            <a:ext cx="8715375" cy="619125"/>
          </a:xfrm>
          <a:prstGeom prst="rect">
            <a:avLst/>
          </a:prstGeom>
          <a:noFill/>
          <a:ln>
            <a:noFill/>
          </a:ln>
        </p:spPr>
      </p:pic>
      <p:pic>
        <p:nvPicPr>
          <p:cNvPr id="210" name="Google Shape;210;p37"/>
          <p:cNvPicPr preferRelativeResize="0"/>
          <p:nvPr/>
        </p:nvPicPr>
        <p:blipFill>
          <a:blip r:embed="rId4">
            <a:alphaModFix/>
          </a:blip>
          <a:stretch>
            <a:fillRect/>
          </a:stretch>
        </p:blipFill>
        <p:spPr>
          <a:xfrm>
            <a:off x="1981200" y="1713050"/>
            <a:ext cx="4840693" cy="304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Loops: Arbitrary Lists</a:t>
            </a:r>
            <a:endParaRPr sz="2700"/>
          </a:p>
        </p:txBody>
      </p:sp>
      <p:pic>
        <p:nvPicPr>
          <p:cNvPr id="216" name="Google Shape;216;p38"/>
          <p:cNvPicPr preferRelativeResize="0"/>
          <p:nvPr/>
        </p:nvPicPr>
        <p:blipFill>
          <a:blip r:embed="rId3">
            <a:alphaModFix/>
          </a:blip>
          <a:stretch>
            <a:fillRect/>
          </a:stretch>
        </p:blipFill>
        <p:spPr>
          <a:xfrm>
            <a:off x="1295400" y="1093925"/>
            <a:ext cx="6419466"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Loops: For Loop</a:t>
            </a:r>
            <a:endParaRPr sz="2700"/>
          </a:p>
        </p:txBody>
      </p:sp>
      <p:pic>
        <p:nvPicPr>
          <p:cNvPr id="222" name="Google Shape;222;p39"/>
          <p:cNvPicPr preferRelativeResize="0"/>
          <p:nvPr/>
        </p:nvPicPr>
        <p:blipFill>
          <a:blip r:embed="rId3">
            <a:alphaModFix/>
          </a:blip>
          <a:stretch>
            <a:fillRect/>
          </a:stretch>
        </p:blipFill>
        <p:spPr>
          <a:xfrm>
            <a:off x="7620000" y="789125"/>
            <a:ext cx="704850" cy="439950"/>
          </a:xfrm>
          <a:prstGeom prst="rect">
            <a:avLst/>
          </a:prstGeom>
          <a:noFill/>
          <a:ln>
            <a:noFill/>
          </a:ln>
        </p:spPr>
      </p:pic>
      <p:grpSp>
        <p:nvGrpSpPr>
          <p:cNvPr id="223" name="Google Shape;223;p39"/>
          <p:cNvGrpSpPr/>
          <p:nvPr/>
        </p:nvGrpSpPr>
        <p:grpSpPr>
          <a:xfrm>
            <a:off x="1023825" y="1011150"/>
            <a:ext cx="7334250" cy="1219200"/>
            <a:chOff x="1404825" y="934950"/>
            <a:chExt cx="7334250" cy="1219200"/>
          </a:xfrm>
        </p:grpSpPr>
        <p:pic>
          <p:nvPicPr>
            <p:cNvPr id="224" name="Google Shape;224;p39"/>
            <p:cNvPicPr preferRelativeResize="0"/>
            <p:nvPr/>
          </p:nvPicPr>
          <p:blipFill>
            <a:blip r:embed="rId4">
              <a:alphaModFix/>
            </a:blip>
            <a:stretch>
              <a:fillRect/>
            </a:stretch>
          </p:blipFill>
          <p:spPr>
            <a:xfrm>
              <a:off x="1404825" y="1239750"/>
              <a:ext cx="6762750" cy="914400"/>
            </a:xfrm>
            <a:prstGeom prst="rect">
              <a:avLst/>
            </a:prstGeom>
            <a:noFill/>
            <a:ln>
              <a:noFill/>
            </a:ln>
          </p:spPr>
        </p:pic>
        <p:pic>
          <p:nvPicPr>
            <p:cNvPr id="225" name="Google Shape;225;p39"/>
            <p:cNvPicPr preferRelativeResize="0"/>
            <p:nvPr/>
          </p:nvPicPr>
          <p:blipFill>
            <a:blip r:embed="rId3">
              <a:alphaModFix/>
            </a:blip>
            <a:stretch>
              <a:fillRect/>
            </a:stretch>
          </p:blipFill>
          <p:spPr>
            <a:xfrm>
              <a:off x="8034225" y="934950"/>
              <a:ext cx="704850" cy="439950"/>
            </a:xfrm>
            <a:prstGeom prst="rect">
              <a:avLst/>
            </a:prstGeom>
            <a:noFill/>
            <a:ln>
              <a:noFill/>
            </a:ln>
          </p:spPr>
        </p:pic>
      </p:grpSp>
      <p:pic>
        <p:nvPicPr>
          <p:cNvPr id="226" name="Google Shape;226;p39"/>
          <p:cNvPicPr preferRelativeResize="0"/>
          <p:nvPr/>
        </p:nvPicPr>
        <p:blipFill>
          <a:blip r:embed="rId5">
            <a:alphaModFix/>
          </a:blip>
          <a:stretch>
            <a:fillRect/>
          </a:stretch>
        </p:blipFill>
        <p:spPr>
          <a:xfrm>
            <a:off x="762000" y="2154150"/>
            <a:ext cx="6991350" cy="1476375"/>
          </a:xfrm>
          <a:prstGeom prst="rect">
            <a:avLst/>
          </a:prstGeom>
          <a:noFill/>
          <a:ln>
            <a:noFill/>
          </a:ln>
        </p:spPr>
      </p:pic>
      <p:pic>
        <p:nvPicPr>
          <p:cNvPr id="227" name="Google Shape;227;p39"/>
          <p:cNvPicPr preferRelativeResize="0"/>
          <p:nvPr/>
        </p:nvPicPr>
        <p:blipFill>
          <a:blip r:embed="rId6">
            <a:alphaModFix/>
          </a:blip>
          <a:stretch>
            <a:fillRect/>
          </a:stretch>
        </p:blipFill>
        <p:spPr>
          <a:xfrm>
            <a:off x="2438400" y="3782925"/>
            <a:ext cx="4276725" cy="590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Loops: For Loop</a:t>
            </a:r>
            <a:endParaRPr sz="2700"/>
          </a:p>
        </p:txBody>
      </p:sp>
      <p:pic>
        <p:nvPicPr>
          <p:cNvPr id="233" name="Google Shape;233;p40"/>
          <p:cNvPicPr preferRelativeResize="0"/>
          <p:nvPr/>
        </p:nvPicPr>
        <p:blipFill>
          <a:blip r:embed="rId3">
            <a:alphaModFix/>
          </a:blip>
          <a:stretch>
            <a:fillRect/>
          </a:stretch>
        </p:blipFill>
        <p:spPr>
          <a:xfrm>
            <a:off x="7620000" y="789125"/>
            <a:ext cx="704850" cy="439950"/>
          </a:xfrm>
          <a:prstGeom prst="rect">
            <a:avLst/>
          </a:prstGeom>
          <a:noFill/>
          <a:ln>
            <a:noFill/>
          </a:ln>
        </p:spPr>
      </p:pic>
      <p:grpSp>
        <p:nvGrpSpPr>
          <p:cNvPr id="234" name="Google Shape;234;p40"/>
          <p:cNvGrpSpPr/>
          <p:nvPr/>
        </p:nvGrpSpPr>
        <p:grpSpPr>
          <a:xfrm>
            <a:off x="609600" y="1076675"/>
            <a:ext cx="3781425" cy="3562350"/>
            <a:chOff x="609600" y="1076675"/>
            <a:chExt cx="3781425" cy="3562350"/>
          </a:xfrm>
        </p:grpSpPr>
        <p:pic>
          <p:nvPicPr>
            <p:cNvPr id="235" name="Google Shape;235;p40"/>
            <p:cNvPicPr preferRelativeResize="0"/>
            <p:nvPr/>
          </p:nvPicPr>
          <p:blipFill>
            <a:blip r:embed="rId4">
              <a:alphaModFix/>
            </a:blip>
            <a:stretch>
              <a:fillRect/>
            </a:stretch>
          </p:blipFill>
          <p:spPr>
            <a:xfrm>
              <a:off x="609600" y="1305275"/>
              <a:ext cx="3781425" cy="3333750"/>
            </a:xfrm>
            <a:prstGeom prst="rect">
              <a:avLst/>
            </a:prstGeom>
            <a:noFill/>
            <a:ln>
              <a:noFill/>
            </a:ln>
          </p:spPr>
        </p:pic>
        <p:pic>
          <p:nvPicPr>
            <p:cNvPr id="236" name="Google Shape;236;p40"/>
            <p:cNvPicPr preferRelativeResize="0"/>
            <p:nvPr/>
          </p:nvPicPr>
          <p:blipFill>
            <a:blip r:embed="rId5">
              <a:alphaModFix/>
            </a:blip>
            <a:stretch>
              <a:fillRect/>
            </a:stretch>
          </p:blipFill>
          <p:spPr>
            <a:xfrm>
              <a:off x="3400425" y="1381475"/>
              <a:ext cx="990600" cy="428625"/>
            </a:xfrm>
            <a:prstGeom prst="rect">
              <a:avLst/>
            </a:prstGeom>
            <a:noFill/>
            <a:ln>
              <a:noFill/>
            </a:ln>
          </p:spPr>
        </p:pic>
        <p:pic>
          <p:nvPicPr>
            <p:cNvPr id="237" name="Google Shape;237;p40"/>
            <p:cNvPicPr preferRelativeResize="0"/>
            <p:nvPr/>
          </p:nvPicPr>
          <p:blipFill>
            <a:blip r:embed="rId5">
              <a:alphaModFix/>
            </a:blip>
            <a:stretch>
              <a:fillRect/>
            </a:stretch>
          </p:blipFill>
          <p:spPr>
            <a:xfrm>
              <a:off x="1724025" y="1076675"/>
              <a:ext cx="990600" cy="428625"/>
            </a:xfrm>
            <a:prstGeom prst="rect">
              <a:avLst/>
            </a:prstGeom>
            <a:noFill/>
            <a:ln>
              <a:noFill/>
            </a:ln>
          </p:spPr>
        </p:pic>
      </p:grpSp>
      <p:pic>
        <p:nvPicPr>
          <p:cNvPr id="238" name="Google Shape;238;p40"/>
          <p:cNvPicPr preferRelativeResize="0"/>
          <p:nvPr/>
        </p:nvPicPr>
        <p:blipFill>
          <a:blip r:embed="rId6">
            <a:alphaModFix/>
          </a:blip>
          <a:stretch>
            <a:fillRect/>
          </a:stretch>
        </p:blipFill>
        <p:spPr>
          <a:xfrm>
            <a:off x="4078974" y="2192624"/>
            <a:ext cx="4974550" cy="1393550"/>
          </a:xfrm>
          <a:prstGeom prst="rect">
            <a:avLst/>
          </a:prstGeom>
          <a:noFill/>
          <a:ln>
            <a:noFill/>
          </a:ln>
        </p:spPr>
      </p:pic>
      <p:pic>
        <p:nvPicPr>
          <p:cNvPr id="239" name="Google Shape;239;p40"/>
          <p:cNvPicPr preferRelativeResize="0"/>
          <p:nvPr/>
        </p:nvPicPr>
        <p:blipFill>
          <a:blip r:embed="rId7">
            <a:alphaModFix/>
          </a:blip>
          <a:stretch>
            <a:fillRect/>
          </a:stretch>
        </p:blipFill>
        <p:spPr>
          <a:xfrm>
            <a:off x="3552825" y="2192625"/>
            <a:ext cx="971550" cy="34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Loops: For Loop</a:t>
            </a:r>
            <a:endParaRPr sz="2700"/>
          </a:p>
        </p:txBody>
      </p:sp>
      <p:pic>
        <p:nvPicPr>
          <p:cNvPr id="245" name="Google Shape;245;p41"/>
          <p:cNvPicPr preferRelativeResize="0"/>
          <p:nvPr/>
        </p:nvPicPr>
        <p:blipFill>
          <a:blip r:embed="rId3">
            <a:alphaModFix/>
          </a:blip>
          <a:stretch>
            <a:fillRect/>
          </a:stretch>
        </p:blipFill>
        <p:spPr>
          <a:xfrm>
            <a:off x="7620000" y="789125"/>
            <a:ext cx="704850" cy="439950"/>
          </a:xfrm>
          <a:prstGeom prst="rect">
            <a:avLst/>
          </a:prstGeom>
          <a:noFill/>
          <a:ln>
            <a:noFill/>
          </a:ln>
        </p:spPr>
      </p:pic>
      <p:sp>
        <p:nvSpPr>
          <p:cNvPr id="246" name="Google Shape;246;p41"/>
          <p:cNvSpPr txBox="1"/>
          <p:nvPr>
            <p:ph idx="1" type="body"/>
          </p:nvPr>
        </p:nvSpPr>
        <p:spPr>
          <a:xfrm>
            <a:off x="235500" y="1228675"/>
            <a:ext cx="8469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range() function also takes in another optional parameter i.e. step size. Passing step size in a range() function is important when you want to print the value uniformly with a certain interval.</a:t>
            </a:r>
            <a:br>
              <a:rPr lang="en"/>
            </a:br>
            <a:endParaRPr/>
          </a:p>
          <a:p>
            <a:pPr indent="-342900" lvl="0" marL="457200" rtl="0" algn="l">
              <a:spcBef>
                <a:spcPts val="0"/>
              </a:spcBef>
              <a:spcAft>
                <a:spcPts val="0"/>
              </a:spcAft>
              <a:buSzPts val="1800"/>
              <a:buChar char="❏"/>
            </a:pPr>
            <a:r>
              <a:rPr lang="en"/>
              <a:t>Step size is always passed as a third parameter where the first parameter is the starting point and the second parameter is the ending point. And if the step_size is not provided it will take 1 as a default step_size.</a:t>
            </a:r>
            <a:endParaRPr/>
          </a:p>
        </p:txBody>
      </p:sp>
      <p:pic>
        <p:nvPicPr>
          <p:cNvPr id="247" name="Google Shape;247;p41"/>
          <p:cNvPicPr preferRelativeResize="0"/>
          <p:nvPr/>
        </p:nvPicPr>
        <p:blipFill>
          <a:blip r:embed="rId4">
            <a:alphaModFix/>
          </a:blip>
          <a:stretch>
            <a:fillRect/>
          </a:stretch>
        </p:blipFill>
        <p:spPr>
          <a:xfrm>
            <a:off x="1800225" y="3790950"/>
            <a:ext cx="5543550" cy="91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Welcome</a:t>
            </a:r>
            <a:endParaRPr/>
          </a:p>
        </p:txBody>
      </p:sp>
      <p:sp>
        <p:nvSpPr>
          <p:cNvPr id="71" name="Google Shape;71;p15"/>
          <p:cNvSpPr txBox="1"/>
          <p:nvPr>
            <p:ph idx="1" type="body"/>
          </p:nvPr>
        </p:nvSpPr>
        <p:spPr>
          <a:xfrm>
            <a:off x="6900" y="1152475"/>
            <a:ext cx="4260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200"/>
              <a:t>Welcome, everyone! </a:t>
            </a:r>
            <a:endParaRPr b="1" sz="2200"/>
          </a:p>
          <a:p>
            <a:pPr indent="0" lvl="0" marL="0" rtl="0" algn="ctr">
              <a:spcBef>
                <a:spcPts val="1200"/>
              </a:spcBef>
              <a:spcAft>
                <a:spcPts val="1200"/>
              </a:spcAft>
              <a:buNone/>
            </a:pPr>
            <a:r>
              <a:rPr lang="en" sz="2200"/>
              <a:t>We're excited to have you here for this workshop module on Python. Whether you're new to programming or a seasoned developer, we're confident that you'll find something valuable in this workshop.</a:t>
            </a:r>
            <a:endParaRPr sz="2200"/>
          </a:p>
        </p:txBody>
      </p:sp>
      <p:pic>
        <p:nvPicPr>
          <p:cNvPr id="72" name="Google Shape;72;p15"/>
          <p:cNvPicPr preferRelativeResize="0"/>
          <p:nvPr/>
        </p:nvPicPr>
        <p:blipFill>
          <a:blip r:embed="rId3">
            <a:alphaModFix/>
          </a:blip>
          <a:stretch>
            <a:fillRect/>
          </a:stretch>
        </p:blipFill>
        <p:spPr>
          <a:xfrm>
            <a:off x="4572000" y="1703525"/>
            <a:ext cx="4267200" cy="2400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Loops: While Loop</a:t>
            </a:r>
            <a:endParaRPr sz="2700"/>
          </a:p>
        </p:txBody>
      </p:sp>
      <p:pic>
        <p:nvPicPr>
          <p:cNvPr id="253" name="Google Shape;253;p42"/>
          <p:cNvPicPr preferRelativeResize="0"/>
          <p:nvPr/>
        </p:nvPicPr>
        <p:blipFill>
          <a:blip r:embed="rId3">
            <a:alphaModFix/>
          </a:blip>
          <a:stretch>
            <a:fillRect/>
          </a:stretch>
        </p:blipFill>
        <p:spPr>
          <a:xfrm>
            <a:off x="7620000" y="789125"/>
            <a:ext cx="704850" cy="439950"/>
          </a:xfrm>
          <a:prstGeom prst="rect">
            <a:avLst/>
          </a:prstGeom>
          <a:noFill/>
          <a:ln>
            <a:noFill/>
          </a:ln>
        </p:spPr>
      </p:pic>
      <p:sp>
        <p:nvSpPr>
          <p:cNvPr id="254" name="Google Shape;254;p42"/>
          <p:cNvSpPr txBox="1"/>
          <p:nvPr>
            <p:ph idx="1" type="body"/>
          </p:nvPr>
        </p:nvSpPr>
        <p:spPr>
          <a:xfrm>
            <a:off x="235500" y="1228675"/>
            <a:ext cx="433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while loop is used to run a block code until a certain condition is met.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syntax of while loop is:</a:t>
            </a:r>
            <a:endParaRPr/>
          </a:p>
          <a:p>
            <a:pPr indent="0" lvl="0" marL="0" rtl="0" algn="l">
              <a:spcBef>
                <a:spcPts val="1200"/>
              </a:spcBef>
              <a:spcAft>
                <a:spcPts val="1200"/>
              </a:spcAft>
              <a:buNone/>
            </a:pPr>
            <a:r>
              <a:t/>
            </a:r>
            <a:endParaRPr/>
          </a:p>
        </p:txBody>
      </p:sp>
      <p:pic>
        <p:nvPicPr>
          <p:cNvPr id="255" name="Google Shape;255;p42"/>
          <p:cNvPicPr preferRelativeResize="0"/>
          <p:nvPr/>
        </p:nvPicPr>
        <p:blipFill>
          <a:blip r:embed="rId4">
            <a:alphaModFix/>
          </a:blip>
          <a:stretch>
            <a:fillRect/>
          </a:stretch>
        </p:blipFill>
        <p:spPr>
          <a:xfrm>
            <a:off x="4475570" y="771875"/>
            <a:ext cx="4279878" cy="3914425"/>
          </a:xfrm>
          <a:prstGeom prst="rect">
            <a:avLst/>
          </a:prstGeom>
          <a:noFill/>
          <a:ln>
            <a:noFill/>
          </a:ln>
        </p:spPr>
      </p:pic>
      <p:pic>
        <p:nvPicPr>
          <p:cNvPr id="256" name="Google Shape;256;p42"/>
          <p:cNvPicPr preferRelativeResize="0"/>
          <p:nvPr/>
        </p:nvPicPr>
        <p:blipFill>
          <a:blip r:embed="rId5">
            <a:alphaModFix/>
          </a:blip>
          <a:stretch>
            <a:fillRect/>
          </a:stretch>
        </p:blipFill>
        <p:spPr>
          <a:xfrm>
            <a:off x="266434" y="3223000"/>
            <a:ext cx="3662616" cy="572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Loops: Infinite While Loop</a:t>
            </a:r>
            <a:endParaRPr sz="2700"/>
          </a:p>
        </p:txBody>
      </p:sp>
      <p:pic>
        <p:nvPicPr>
          <p:cNvPr id="262" name="Google Shape;262;p43"/>
          <p:cNvPicPr preferRelativeResize="0"/>
          <p:nvPr/>
        </p:nvPicPr>
        <p:blipFill>
          <a:blip r:embed="rId3">
            <a:alphaModFix/>
          </a:blip>
          <a:stretch>
            <a:fillRect/>
          </a:stretch>
        </p:blipFill>
        <p:spPr>
          <a:xfrm>
            <a:off x="7620000" y="789125"/>
            <a:ext cx="704850" cy="439950"/>
          </a:xfrm>
          <a:prstGeom prst="rect">
            <a:avLst/>
          </a:prstGeom>
          <a:noFill/>
          <a:ln>
            <a:noFill/>
          </a:ln>
        </p:spPr>
      </p:pic>
      <p:sp>
        <p:nvSpPr>
          <p:cNvPr id="263" name="Google Shape;263;p43"/>
          <p:cNvSpPr txBox="1"/>
          <p:nvPr>
            <p:ph idx="1" type="body"/>
          </p:nvPr>
        </p:nvSpPr>
        <p:spPr>
          <a:xfrm>
            <a:off x="235500" y="1228675"/>
            <a:ext cx="835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the condition of a loop is always True, the loop runs for infinite times (until the memory is full). For example:</a:t>
            </a:r>
            <a:endParaRPr/>
          </a:p>
          <a:p>
            <a:pPr indent="0" lvl="0" marL="0" rtl="0" algn="l">
              <a:spcBef>
                <a:spcPts val="1200"/>
              </a:spcBef>
              <a:spcAft>
                <a:spcPts val="1200"/>
              </a:spcAft>
              <a:buNone/>
            </a:pPr>
            <a:r>
              <a:t/>
            </a:r>
            <a:endParaRPr/>
          </a:p>
        </p:txBody>
      </p:sp>
      <p:pic>
        <p:nvPicPr>
          <p:cNvPr id="264" name="Google Shape;264;p43"/>
          <p:cNvPicPr preferRelativeResize="0"/>
          <p:nvPr/>
        </p:nvPicPr>
        <p:blipFill>
          <a:blip r:embed="rId4">
            <a:alphaModFix/>
          </a:blip>
          <a:stretch>
            <a:fillRect/>
          </a:stretch>
        </p:blipFill>
        <p:spPr>
          <a:xfrm>
            <a:off x="2690813" y="2371725"/>
            <a:ext cx="3762375" cy="1619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Loops: While-Else Loop</a:t>
            </a:r>
            <a:endParaRPr sz="2700"/>
          </a:p>
        </p:txBody>
      </p:sp>
      <p:pic>
        <p:nvPicPr>
          <p:cNvPr id="270" name="Google Shape;270;p44"/>
          <p:cNvPicPr preferRelativeResize="0"/>
          <p:nvPr/>
        </p:nvPicPr>
        <p:blipFill>
          <a:blip r:embed="rId3">
            <a:alphaModFix/>
          </a:blip>
          <a:stretch>
            <a:fillRect/>
          </a:stretch>
        </p:blipFill>
        <p:spPr>
          <a:xfrm>
            <a:off x="7620000" y="789125"/>
            <a:ext cx="704850" cy="439950"/>
          </a:xfrm>
          <a:prstGeom prst="rect">
            <a:avLst/>
          </a:prstGeom>
          <a:noFill/>
          <a:ln>
            <a:noFill/>
          </a:ln>
        </p:spPr>
      </p:pic>
      <p:sp>
        <p:nvSpPr>
          <p:cNvPr id="271" name="Google Shape;271;p44"/>
          <p:cNvSpPr txBox="1"/>
          <p:nvPr>
            <p:ph idx="1" type="body"/>
          </p:nvPr>
        </p:nvSpPr>
        <p:spPr>
          <a:xfrm>
            <a:off x="235500" y="1228675"/>
            <a:ext cx="835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Python, a while loop may have an optional else block.</a:t>
            </a:r>
            <a:br>
              <a:rPr lang="en"/>
            </a:br>
            <a:endParaRPr/>
          </a:p>
          <a:p>
            <a:pPr indent="-342900" lvl="0" marL="457200" rtl="0" algn="l">
              <a:spcBef>
                <a:spcPts val="0"/>
              </a:spcBef>
              <a:spcAft>
                <a:spcPts val="0"/>
              </a:spcAft>
              <a:buSzPts val="1800"/>
              <a:buChar char="❏"/>
            </a:pPr>
            <a:r>
              <a:rPr lang="en"/>
              <a:t>Here, the else part is executed after the condition of the loop evaluates to False.</a:t>
            </a:r>
            <a:endParaRPr/>
          </a:p>
          <a:p>
            <a:pPr indent="0" lvl="0" marL="0" rtl="0" algn="l">
              <a:spcBef>
                <a:spcPts val="1200"/>
              </a:spcBef>
              <a:spcAft>
                <a:spcPts val="1200"/>
              </a:spcAft>
              <a:buNone/>
            </a:pPr>
            <a:r>
              <a:t/>
            </a:r>
            <a:endParaRPr/>
          </a:p>
        </p:txBody>
      </p:sp>
      <p:pic>
        <p:nvPicPr>
          <p:cNvPr id="272" name="Google Shape;272;p44"/>
          <p:cNvPicPr preferRelativeResize="0"/>
          <p:nvPr/>
        </p:nvPicPr>
        <p:blipFill>
          <a:blip r:embed="rId4">
            <a:alphaModFix/>
          </a:blip>
          <a:stretch>
            <a:fillRect/>
          </a:stretch>
        </p:blipFill>
        <p:spPr>
          <a:xfrm>
            <a:off x="276225" y="2667000"/>
            <a:ext cx="5238750" cy="2247900"/>
          </a:xfrm>
          <a:prstGeom prst="rect">
            <a:avLst/>
          </a:prstGeom>
          <a:noFill/>
          <a:ln>
            <a:noFill/>
          </a:ln>
        </p:spPr>
      </p:pic>
      <p:pic>
        <p:nvPicPr>
          <p:cNvPr id="273" name="Google Shape;273;p44"/>
          <p:cNvPicPr preferRelativeResize="0"/>
          <p:nvPr/>
        </p:nvPicPr>
        <p:blipFill>
          <a:blip r:embed="rId5">
            <a:alphaModFix/>
          </a:blip>
          <a:stretch>
            <a:fillRect/>
          </a:stretch>
        </p:blipFill>
        <p:spPr>
          <a:xfrm>
            <a:off x="6162675" y="3205163"/>
            <a:ext cx="1543050" cy="1171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Loops: Control Statements</a:t>
            </a:r>
            <a:endParaRPr sz="2700"/>
          </a:p>
        </p:txBody>
      </p:sp>
      <p:pic>
        <p:nvPicPr>
          <p:cNvPr id="279" name="Google Shape;279;p45"/>
          <p:cNvPicPr preferRelativeResize="0"/>
          <p:nvPr/>
        </p:nvPicPr>
        <p:blipFill>
          <a:blip r:embed="rId3">
            <a:alphaModFix/>
          </a:blip>
          <a:stretch>
            <a:fillRect/>
          </a:stretch>
        </p:blipFill>
        <p:spPr>
          <a:xfrm>
            <a:off x="7620000" y="789125"/>
            <a:ext cx="704850" cy="439950"/>
          </a:xfrm>
          <a:prstGeom prst="rect">
            <a:avLst/>
          </a:prstGeom>
          <a:noFill/>
          <a:ln>
            <a:noFill/>
          </a:ln>
        </p:spPr>
      </p:pic>
      <p:pic>
        <p:nvPicPr>
          <p:cNvPr id="280" name="Google Shape;280;p45"/>
          <p:cNvPicPr preferRelativeResize="0"/>
          <p:nvPr/>
        </p:nvPicPr>
        <p:blipFill>
          <a:blip r:embed="rId4">
            <a:alphaModFix/>
          </a:blip>
          <a:stretch>
            <a:fillRect/>
          </a:stretch>
        </p:blipFill>
        <p:spPr>
          <a:xfrm>
            <a:off x="-23812" y="1400175"/>
            <a:ext cx="9039225" cy="3257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Inputs</a:t>
            </a:r>
            <a:endParaRPr sz="2700"/>
          </a:p>
        </p:txBody>
      </p:sp>
      <p:pic>
        <p:nvPicPr>
          <p:cNvPr id="286" name="Google Shape;286;p46"/>
          <p:cNvPicPr preferRelativeResize="0"/>
          <p:nvPr/>
        </p:nvPicPr>
        <p:blipFill>
          <a:blip r:embed="rId3">
            <a:alphaModFix/>
          </a:blip>
          <a:stretch>
            <a:fillRect/>
          </a:stretch>
        </p:blipFill>
        <p:spPr>
          <a:xfrm>
            <a:off x="7620000" y="789125"/>
            <a:ext cx="704850" cy="439950"/>
          </a:xfrm>
          <a:prstGeom prst="rect">
            <a:avLst/>
          </a:prstGeom>
          <a:noFill/>
          <a:ln>
            <a:noFill/>
          </a:ln>
        </p:spPr>
      </p:pic>
      <p:sp>
        <p:nvSpPr>
          <p:cNvPr id="287" name="Google Shape;287;p46"/>
          <p:cNvSpPr txBox="1"/>
          <p:nvPr>
            <p:ph idx="1" type="body"/>
          </p:nvPr>
        </p:nvSpPr>
        <p:spPr>
          <a:xfrm>
            <a:off x="235500" y="1228675"/>
            <a:ext cx="835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input() function is used to get input from the user. It displays a message to the user and waits for the user to enter some text. The text entered by the user is returned as a string.</a:t>
            </a:r>
            <a:endParaRPr/>
          </a:p>
          <a:p>
            <a:pPr indent="0" lvl="0" marL="0" rtl="0" algn="l">
              <a:spcBef>
                <a:spcPts val="1200"/>
              </a:spcBef>
              <a:spcAft>
                <a:spcPts val="1200"/>
              </a:spcAft>
              <a:buNone/>
            </a:pPr>
            <a:r>
              <a:t/>
            </a:r>
            <a:endParaRPr/>
          </a:p>
        </p:txBody>
      </p:sp>
      <p:pic>
        <p:nvPicPr>
          <p:cNvPr id="288" name="Google Shape;288;p46"/>
          <p:cNvPicPr preferRelativeResize="0"/>
          <p:nvPr/>
        </p:nvPicPr>
        <p:blipFill>
          <a:blip r:embed="rId4">
            <a:alphaModFix/>
          </a:blip>
          <a:stretch>
            <a:fillRect/>
          </a:stretch>
        </p:blipFill>
        <p:spPr>
          <a:xfrm>
            <a:off x="2681288" y="2738438"/>
            <a:ext cx="3781425" cy="1038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Outputs</a:t>
            </a:r>
            <a:endParaRPr sz="2700"/>
          </a:p>
        </p:txBody>
      </p:sp>
      <p:pic>
        <p:nvPicPr>
          <p:cNvPr id="294" name="Google Shape;294;p47"/>
          <p:cNvPicPr preferRelativeResize="0"/>
          <p:nvPr/>
        </p:nvPicPr>
        <p:blipFill>
          <a:blip r:embed="rId3">
            <a:alphaModFix/>
          </a:blip>
          <a:stretch>
            <a:fillRect/>
          </a:stretch>
        </p:blipFill>
        <p:spPr>
          <a:xfrm>
            <a:off x="7620000" y="789125"/>
            <a:ext cx="704850" cy="439950"/>
          </a:xfrm>
          <a:prstGeom prst="rect">
            <a:avLst/>
          </a:prstGeom>
          <a:noFill/>
          <a:ln>
            <a:noFill/>
          </a:ln>
        </p:spPr>
      </p:pic>
      <p:sp>
        <p:nvSpPr>
          <p:cNvPr id="295" name="Google Shape;295;p47"/>
          <p:cNvSpPr txBox="1"/>
          <p:nvPr>
            <p:ph idx="1" type="body"/>
          </p:nvPr>
        </p:nvSpPr>
        <p:spPr>
          <a:xfrm>
            <a:off x="235500" y="1228675"/>
            <a:ext cx="835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print() function is used to print output to the console. It can be used to print strings, numbers, variables, and more. Multiple values can be printed using the comma separator.</a:t>
            </a:r>
            <a:endParaRPr/>
          </a:p>
          <a:p>
            <a:pPr indent="0" lvl="0" marL="0" rtl="0" algn="l">
              <a:spcBef>
                <a:spcPts val="1200"/>
              </a:spcBef>
              <a:spcAft>
                <a:spcPts val="1200"/>
              </a:spcAft>
              <a:buNone/>
            </a:pPr>
            <a:r>
              <a:t/>
            </a:r>
            <a:endParaRPr/>
          </a:p>
        </p:txBody>
      </p:sp>
      <p:pic>
        <p:nvPicPr>
          <p:cNvPr id="296" name="Google Shape;296;p47"/>
          <p:cNvPicPr preferRelativeResize="0"/>
          <p:nvPr/>
        </p:nvPicPr>
        <p:blipFill>
          <a:blip r:embed="rId4">
            <a:alphaModFix/>
          </a:blip>
          <a:stretch>
            <a:fillRect/>
          </a:stretch>
        </p:blipFill>
        <p:spPr>
          <a:xfrm>
            <a:off x="2681288" y="2738438"/>
            <a:ext cx="3781425" cy="1038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Built-in </a:t>
            </a:r>
            <a:r>
              <a:rPr lang="en" sz="2700"/>
              <a:t>Functions</a:t>
            </a:r>
            <a:endParaRPr sz="2700"/>
          </a:p>
        </p:txBody>
      </p:sp>
      <p:pic>
        <p:nvPicPr>
          <p:cNvPr id="302" name="Google Shape;302;p48"/>
          <p:cNvPicPr preferRelativeResize="0"/>
          <p:nvPr/>
        </p:nvPicPr>
        <p:blipFill>
          <a:blip r:embed="rId3">
            <a:alphaModFix/>
          </a:blip>
          <a:stretch>
            <a:fillRect/>
          </a:stretch>
        </p:blipFill>
        <p:spPr>
          <a:xfrm>
            <a:off x="7620000" y="789125"/>
            <a:ext cx="704850" cy="439950"/>
          </a:xfrm>
          <a:prstGeom prst="rect">
            <a:avLst/>
          </a:prstGeom>
          <a:noFill/>
          <a:ln>
            <a:noFill/>
          </a:ln>
        </p:spPr>
      </p:pic>
      <p:pic>
        <p:nvPicPr>
          <p:cNvPr id="303" name="Google Shape;303;p48"/>
          <p:cNvPicPr preferRelativeResize="0"/>
          <p:nvPr/>
        </p:nvPicPr>
        <p:blipFill>
          <a:blip r:embed="rId4">
            <a:alphaModFix/>
          </a:blip>
          <a:stretch>
            <a:fillRect/>
          </a:stretch>
        </p:blipFill>
        <p:spPr>
          <a:xfrm>
            <a:off x="381000" y="1076675"/>
            <a:ext cx="8450388" cy="36096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Built-in </a:t>
            </a:r>
            <a:r>
              <a:rPr lang="en" sz="2700"/>
              <a:t>Functions</a:t>
            </a:r>
            <a:endParaRPr sz="2700"/>
          </a:p>
        </p:txBody>
      </p:sp>
      <p:pic>
        <p:nvPicPr>
          <p:cNvPr id="309" name="Google Shape;309;p49"/>
          <p:cNvPicPr preferRelativeResize="0"/>
          <p:nvPr/>
        </p:nvPicPr>
        <p:blipFill>
          <a:blip r:embed="rId3">
            <a:alphaModFix/>
          </a:blip>
          <a:stretch>
            <a:fillRect/>
          </a:stretch>
        </p:blipFill>
        <p:spPr>
          <a:xfrm>
            <a:off x="7620000" y="789125"/>
            <a:ext cx="704850" cy="439950"/>
          </a:xfrm>
          <a:prstGeom prst="rect">
            <a:avLst/>
          </a:prstGeom>
          <a:noFill/>
          <a:ln>
            <a:noFill/>
          </a:ln>
        </p:spPr>
      </p:pic>
      <p:pic>
        <p:nvPicPr>
          <p:cNvPr id="310" name="Google Shape;310;p49"/>
          <p:cNvPicPr preferRelativeResize="0"/>
          <p:nvPr/>
        </p:nvPicPr>
        <p:blipFill>
          <a:blip r:embed="rId4">
            <a:alphaModFix/>
          </a:blip>
          <a:stretch>
            <a:fillRect/>
          </a:stretch>
        </p:blipFill>
        <p:spPr>
          <a:xfrm>
            <a:off x="685800" y="1000475"/>
            <a:ext cx="7813375" cy="39698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Built-in </a:t>
            </a:r>
            <a:r>
              <a:rPr lang="en" sz="2700"/>
              <a:t>Functions</a:t>
            </a:r>
            <a:endParaRPr sz="2700"/>
          </a:p>
        </p:txBody>
      </p:sp>
      <p:pic>
        <p:nvPicPr>
          <p:cNvPr id="316" name="Google Shape;316;p50"/>
          <p:cNvPicPr preferRelativeResize="0"/>
          <p:nvPr/>
        </p:nvPicPr>
        <p:blipFill>
          <a:blip r:embed="rId3">
            <a:alphaModFix/>
          </a:blip>
          <a:stretch>
            <a:fillRect/>
          </a:stretch>
        </p:blipFill>
        <p:spPr>
          <a:xfrm>
            <a:off x="7620000" y="789125"/>
            <a:ext cx="704850" cy="439950"/>
          </a:xfrm>
          <a:prstGeom prst="rect">
            <a:avLst/>
          </a:prstGeom>
          <a:noFill/>
          <a:ln>
            <a:noFill/>
          </a:ln>
        </p:spPr>
      </p:pic>
      <p:pic>
        <p:nvPicPr>
          <p:cNvPr id="317" name="Google Shape;317;p50"/>
          <p:cNvPicPr preferRelativeResize="0"/>
          <p:nvPr/>
        </p:nvPicPr>
        <p:blipFill>
          <a:blip r:embed="rId4">
            <a:alphaModFix/>
          </a:blip>
          <a:stretch>
            <a:fillRect/>
          </a:stretch>
        </p:blipFill>
        <p:spPr>
          <a:xfrm>
            <a:off x="152400" y="1991075"/>
            <a:ext cx="8839199" cy="143265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Activity I (2 hrs)</a:t>
            </a:r>
            <a:endParaRPr sz="2700"/>
          </a:p>
        </p:txBody>
      </p:sp>
      <p:pic>
        <p:nvPicPr>
          <p:cNvPr id="323" name="Google Shape;323;p51"/>
          <p:cNvPicPr preferRelativeResize="0"/>
          <p:nvPr/>
        </p:nvPicPr>
        <p:blipFill>
          <a:blip r:embed="rId3">
            <a:alphaModFix/>
          </a:blip>
          <a:stretch>
            <a:fillRect/>
          </a:stretch>
        </p:blipFill>
        <p:spPr>
          <a:xfrm>
            <a:off x="7620000" y="789125"/>
            <a:ext cx="704850" cy="439950"/>
          </a:xfrm>
          <a:prstGeom prst="rect">
            <a:avLst/>
          </a:prstGeom>
          <a:noFill/>
          <a:ln>
            <a:noFill/>
          </a:ln>
        </p:spPr>
      </p:pic>
      <p:sp>
        <p:nvSpPr>
          <p:cNvPr id="324" name="Google Shape;324;p51"/>
          <p:cNvSpPr txBox="1"/>
          <p:nvPr>
            <p:ph idx="1" type="body"/>
          </p:nvPr>
        </p:nvSpPr>
        <p:spPr>
          <a:xfrm>
            <a:off x="235500" y="1228675"/>
            <a:ext cx="8469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this link: </a:t>
            </a:r>
            <a:r>
              <a:rPr lang="en" u="sng">
                <a:solidFill>
                  <a:schemeClr val="hlink"/>
                </a:solidFill>
                <a:hlinkClick r:id="rId4"/>
              </a:rPr>
              <a:t>https://www.programiz.com/python-programming/examples</a:t>
            </a:r>
            <a:r>
              <a:rPr lang="en"/>
              <a:t> , run the code in the following sections using the IDLE software:</a:t>
            </a:r>
            <a:endParaRPr/>
          </a:p>
          <a:p>
            <a:pPr indent="0" lvl="0" marL="457200" rtl="0" algn="l">
              <a:spcBef>
                <a:spcPts val="1200"/>
              </a:spcBef>
              <a:spcAft>
                <a:spcPts val="0"/>
              </a:spcAft>
              <a:buNone/>
            </a:pPr>
            <a:r>
              <a:t/>
            </a:r>
            <a:endParaRPr/>
          </a:p>
          <a:p>
            <a:pPr indent="-342900" lvl="0" marL="914400" rtl="0" algn="l">
              <a:spcBef>
                <a:spcPts val="1200"/>
              </a:spcBef>
              <a:spcAft>
                <a:spcPts val="0"/>
              </a:spcAft>
              <a:buSzPts val="1800"/>
              <a:buChar char="➢"/>
            </a:pPr>
            <a:r>
              <a:rPr lang="en"/>
              <a:t>Introduction (10 codes)</a:t>
            </a:r>
            <a:endParaRPr/>
          </a:p>
          <a:p>
            <a:pPr indent="-342900" lvl="0" marL="914400" rtl="0" algn="l">
              <a:spcBef>
                <a:spcPts val="0"/>
              </a:spcBef>
              <a:spcAft>
                <a:spcPts val="0"/>
              </a:spcAft>
              <a:buSzPts val="1800"/>
              <a:buChar char="➢"/>
            </a:pPr>
            <a:r>
              <a:rPr lang="en"/>
              <a:t>Native Data Types (16 codes)</a:t>
            </a:r>
            <a:endParaRPr/>
          </a:p>
          <a:p>
            <a:pPr indent="-342900" lvl="0" marL="914400" rtl="0" algn="l">
              <a:spcBef>
                <a:spcPts val="0"/>
              </a:spcBef>
              <a:spcAft>
                <a:spcPts val="0"/>
              </a:spcAft>
              <a:buSzPts val="1800"/>
              <a:buChar char="➢"/>
            </a:pPr>
            <a:r>
              <a:rPr lang="en"/>
              <a:t>Decision</a:t>
            </a:r>
            <a:r>
              <a:rPr lang="en"/>
              <a:t> Making and Loops (36 codes)</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Python</a:t>
            </a:r>
            <a:endParaRPr/>
          </a:p>
        </p:txBody>
      </p:sp>
      <p:sp>
        <p:nvSpPr>
          <p:cNvPr id="78" name="Google Shape;78;p16"/>
          <p:cNvSpPr txBox="1"/>
          <p:nvPr>
            <p:ph idx="1" type="body"/>
          </p:nvPr>
        </p:nvSpPr>
        <p:spPr>
          <a:xfrm>
            <a:off x="235500" y="1228675"/>
            <a:ext cx="8469300" cy="3416400"/>
          </a:xfrm>
          <a:prstGeom prst="rect">
            <a:avLst/>
          </a:prstGeom>
        </p:spPr>
        <p:txBody>
          <a:bodyPr anchorCtr="0" anchor="t" bIns="91425" lIns="91425" spcFirstLastPara="1" rIns="91425" wrap="square" tIns="91425">
            <a:normAutofit lnSpcReduction="20000"/>
          </a:bodyPr>
          <a:lstStyle/>
          <a:p>
            <a:pPr indent="-368300" lvl="0" marL="457200" rtl="0" algn="l">
              <a:spcBef>
                <a:spcPts val="0"/>
              </a:spcBef>
              <a:spcAft>
                <a:spcPts val="0"/>
              </a:spcAft>
              <a:buSzPts val="2200"/>
              <a:buChar char="❏"/>
            </a:pPr>
            <a:r>
              <a:rPr lang="en" sz="2200"/>
              <a:t>Python is a high-level, </a:t>
            </a:r>
            <a:r>
              <a:rPr lang="en" sz="2200"/>
              <a:t>scripting</a:t>
            </a:r>
            <a:r>
              <a:rPr lang="en" sz="2200"/>
              <a:t> programming language that is widely used for web development, data analysis, scientific computing, machine learning, and more. </a:t>
            </a:r>
            <a:br>
              <a:rPr lang="en" sz="2200"/>
            </a:br>
            <a:endParaRPr sz="2200"/>
          </a:p>
          <a:p>
            <a:pPr indent="-368300" lvl="0" marL="457200" rtl="0" algn="l">
              <a:spcBef>
                <a:spcPts val="0"/>
              </a:spcBef>
              <a:spcAft>
                <a:spcPts val="0"/>
              </a:spcAft>
              <a:buSzPts val="2200"/>
              <a:buChar char="❏"/>
            </a:pPr>
            <a:r>
              <a:rPr lang="en" sz="2200"/>
              <a:t>Python's syntax is designed to be easy to read and write, making it an excellent language for beginners. </a:t>
            </a:r>
            <a:br>
              <a:rPr lang="en" sz="2200"/>
            </a:br>
            <a:endParaRPr sz="2200"/>
          </a:p>
          <a:p>
            <a:pPr indent="-368300" lvl="0" marL="457200" rtl="0" algn="l">
              <a:spcBef>
                <a:spcPts val="0"/>
              </a:spcBef>
              <a:spcAft>
                <a:spcPts val="0"/>
              </a:spcAft>
              <a:buSzPts val="2200"/>
              <a:buChar char="❏"/>
            </a:pPr>
            <a:r>
              <a:rPr lang="en" sz="2200"/>
              <a:t>It emphasizes code readability and simplicity, with a minimalist approach that reduces the need for excessive punctuation or complex syntax. </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Activity II (30 mins)</a:t>
            </a:r>
            <a:endParaRPr sz="2700"/>
          </a:p>
        </p:txBody>
      </p:sp>
      <p:pic>
        <p:nvPicPr>
          <p:cNvPr id="330" name="Google Shape;330;p52"/>
          <p:cNvPicPr preferRelativeResize="0"/>
          <p:nvPr/>
        </p:nvPicPr>
        <p:blipFill>
          <a:blip r:embed="rId3">
            <a:alphaModFix/>
          </a:blip>
          <a:stretch>
            <a:fillRect/>
          </a:stretch>
        </p:blipFill>
        <p:spPr>
          <a:xfrm>
            <a:off x="7620000" y="789125"/>
            <a:ext cx="704850" cy="439950"/>
          </a:xfrm>
          <a:prstGeom prst="rect">
            <a:avLst/>
          </a:prstGeom>
          <a:noFill/>
          <a:ln>
            <a:noFill/>
          </a:ln>
        </p:spPr>
      </p:pic>
      <p:sp>
        <p:nvSpPr>
          <p:cNvPr id="331" name="Google Shape;331;p52"/>
          <p:cNvSpPr txBox="1"/>
          <p:nvPr>
            <p:ph idx="1" type="body"/>
          </p:nvPr>
        </p:nvSpPr>
        <p:spPr>
          <a:xfrm>
            <a:off x="235500" y="1228675"/>
            <a:ext cx="8469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Based on your understanding of this portion, you are required to write down a python script that creates a working calculator, it is supposed to take two numbers and an operand (+,-,*,/,**) and then perform the calculations and stores the output in another variable and prints it.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1709450" y="602550"/>
            <a:ext cx="56838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Python</a:t>
            </a:r>
            <a:endParaRPr/>
          </a:p>
        </p:txBody>
      </p:sp>
      <p:sp>
        <p:nvSpPr>
          <p:cNvPr id="84" name="Google Shape;84;p17"/>
          <p:cNvSpPr txBox="1"/>
          <p:nvPr>
            <p:ph idx="1" type="body"/>
          </p:nvPr>
        </p:nvSpPr>
        <p:spPr>
          <a:xfrm>
            <a:off x="235500" y="1228675"/>
            <a:ext cx="8469300" cy="3416400"/>
          </a:xfrm>
          <a:prstGeom prst="rect">
            <a:avLst/>
          </a:prstGeom>
        </p:spPr>
        <p:txBody>
          <a:bodyPr anchorCtr="0" anchor="t" bIns="91425" lIns="91425" spcFirstLastPara="1" rIns="91425" wrap="square" tIns="91425">
            <a:normAutofit lnSpcReduction="20000"/>
          </a:bodyPr>
          <a:lstStyle/>
          <a:p>
            <a:pPr indent="-368300" lvl="0" marL="457200" rtl="0" algn="l">
              <a:spcBef>
                <a:spcPts val="0"/>
              </a:spcBef>
              <a:spcAft>
                <a:spcPts val="0"/>
              </a:spcAft>
              <a:buSzPts val="2200"/>
              <a:buChar char="❏"/>
            </a:pPr>
            <a:r>
              <a:rPr lang="en" sz="2200"/>
              <a:t>Python supports multiple programming paradigms, including procedural, object-oriented, and functional programming.</a:t>
            </a:r>
            <a:br>
              <a:rPr lang="en" sz="2200"/>
            </a:br>
            <a:endParaRPr sz="2200"/>
          </a:p>
          <a:p>
            <a:pPr indent="-368300" lvl="0" marL="457200" rtl="0" algn="l">
              <a:spcBef>
                <a:spcPts val="0"/>
              </a:spcBef>
              <a:spcAft>
                <a:spcPts val="0"/>
              </a:spcAft>
              <a:buSzPts val="2200"/>
              <a:buChar char="❏"/>
            </a:pPr>
            <a:r>
              <a:rPr lang="en" sz="2200"/>
              <a:t>Python's versatility is due in part to its large and active community, which has created a vast ecosystem of libraries and frameworks.</a:t>
            </a:r>
            <a:br>
              <a:rPr lang="en" sz="2200"/>
            </a:br>
            <a:endParaRPr sz="2200"/>
          </a:p>
          <a:p>
            <a:pPr indent="-368300" lvl="0" marL="457200" rtl="0" algn="l">
              <a:spcBef>
                <a:spcPts val="0"/>
              </a:spcBef>
              <a:spcAft>
                <a:spcPts val="0"/>
              </a:spcAft>
              <a:buSzPts val="2200"/>
              <a:buChar char="❏"/>
            </a:pPr>
            <a:r>
              <a:rPr lang="en" sz="2200"/>
              <a:t>These libraries and frameworks provide developers with powerful tools for working with data, building web applications, and training machine learning models.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Python</a:t>
            </a:r>
            <a:endParaRPr/>
          </a:p>
        </p:txBody>
      </p:sp>
      <p:pic>
        <p:nvPicPr>
          <p:cNvPr id="90" name="Google Shape;90;p18"/>
          <p:cNvPicPr preferRelativeResize="0"/>
          <p:nvPr/>
        </p:nvPicPr>
        <p:blipFill>
          <a:blip r:embed="rId3">
            <a:alphaModFix/>
          </a:blip>
          <a:stretch>
            <a:fillRect/>
          </a:stretch>
        </p:blipFill>
        <p:spPr>
          <a:xfrm>
            <a:off x="887425" y="1052025"/>
            <a:ext cx="7462299" cy="382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Brief Overview of Python’s History</a:t>
            </a:r>
            <a:endParaRPr/>
          </a:p>
        </p:txBody>
      </p:sp>
      <p:sp>
        <p:nvSpPr>
          <p:cNvPr id="96" name="Google Shape;96;p19"/>
          <p:cNvSpPr txBox="1"/>
          <p:nvPr>
            <p:ph idx="1" type="body"/>
          </p:nvPr>
        </p:nvSpPr>
        <p:spPr>
          <a:xfrm>
            <a:off x="235500" y="1228675"/>
            <a:ext cx="8469300" cy="3416400"/>
          </a:xfrm>
          <a:prstGeom prst="rect">
            <a:avLst/>
          </a:prstGeom>
        </p:spPr>
        <p:txBody>
          <a:bodyPr anchorCtr="0" anchor="t" bIns="91425" lIns="91425" spcFirstLastPara="1" rIns="91425" wrap="square" tIns="91425">
            <a:normAutofit/>
          </a:bodyPr>
          <a:lstStyle/>
          <a:p>
            <a:pPr indent="0" lvl="0" marL="0" rtl="0" algn="ctr">
              <a:lnSpc>
                <a:spcPct val="105000"/>
              </a:lnSpc>
              <a:spcBef>
                <a:spcPts val="0"/>
              </a:spcBef>
              <a:spcAft>
                <a:spcPts val="0"/>
              </a:spcAft>
              <a:buNone/>
            </a:pPr>
            <a:r>
              <a:rPr b="1" lang="en"/>
              <a:t>Invented in the Netherlands, by Guido van Rossum</a:t>
            </a:r>
            <a:endParaRPr b="1"/>
          </a:p>
          <a:p>
            <a:pPr indent="0" lvl="0" marL="0" rtl="0" algn="ctr">
              <a:lnSpc>
                <a:spcPct val="105000"/>
              </a:lnSpc>
              <a:spcBef>
                <a:spcPts val="1200"/>
              </a:spcBef>
              <a:spcAft>
                <a:spcPts val="0"/>
              </a:spcAft>
              <a:buNone/>
            </a:pPr>
            <a:r>
              <a:rPr lang="en" sz="1600"/>
              <a:t>“Python is an experiment in how much freedom programmers need. Too much freedom and nobody can read another's code; too little and expressiveness is endangered.”</a:t>
            </a:r>
            <a:endParaRPr sz="1600"/>
          </a:p>
          <a:p>
            <a:pPr indent="0" lvl="0" marL="0" rtl="0" algn="ctr">
              <a:lnSpc>
                <a:spcPct val="105000"/>
              </a:lnSpc>
              <a:spcBef>
                <a:spcPts val="1200"/>
              </a:spcBef>
              <a:spcAft>
                <a:spcPts val="0"/>
              </a:spcAft>
              <a:buNone/>
            </a:pPr>
            <a:r>
              <a:rPr lang="en" sz="1600"/>
              <a:t>      -</a:t>
            </a:r>
            <a:r>
              <a:rPr b="1" lang="en" sz="1600"/>
              <a:t> Guido van Rossum </a:t>
            </a:r>
            <a:endParaRPr b="1" sz="1600"/>
          </a:p>
          <a:p>
            <a:pPr indent="0" lvl="0" marL="0" rtl="0" algn="ctr">
              <a:lnSpc>
                <a:spcPct val="105000"/>
              </a:lnSpc>
              <a:spcBef>
                <a:spcPts val="1200"/>
              </a:spcBef>
              <a:spcAft>
                <a:spcPts val="0"/>
              </a:spcAft>
              <a:buNone/>
            </a:pPr>
            <a:r>
              <a:t/>
            </a:r>
            <a:endParaRPr sz="1600"/>
          </a:p>
          <a:p>
            <a:pPr indent="0" lvl="0" marL="0" rtl="0" algn="ctr">
              <a:lnSpc>
                <a:spcPct val="105000"/>
              </a:lnSpc>
              <a:spcBef>
                <a:spcPts val="1200"/>
              </a:spcBef>
              <a:spcAft>
                <a:spcPts val="1200"/>
              </a:spcAft>
              <a:buNone/>
            </a:pPr>
            <a:r>
              <a:t/>
            </a:r>
            <a:endParaRPr sz="1600"/>
          </a:p>
        </p:txBody>
      </p:sp>
      <p:pic>
        <p:nvPicPr>
          <p:cNvPr id="97" name="Google Shape;97;p19"/>
          <p:cNvPicPr preferRelativeResize="0"/>
          <p:nvPr/>
        </p:nvPicPr>
        <p:blipFill>
          <a:blip r:embed="rId3">
            <a:alphaModFix/>
          </a:blip>
          <a:stretch>
            <a:fillRect/>
          </a:stretch>
        </p:blipFill>
        <p:spPr>
          <a:xfrm>
            <a:off x="1005475" y="2394800"/>
            <a:ext cx="2476574" cy="2474699"/>
          </a:xfrm>
          <a:prstGeom prst="rect">
            <a:avLst/>
          </a:prstGeom>
          <a:noFill/>
          <a:ln>
            <a:noFill/>
          </a:ln>
        </p:spPr>
      </p:pic>
      <p:pic>
        <p:nvPicPr>
          <p:cNvPr id="98" name="Google Shape;98;p19"/>
          <p:cNvPicPr preferRelativeResize="0"/>
          <p:nvPr/>
        </p:nvPicPr>
        <p:blipFill>
          <a:blip r:embed="rId4">
            <a:alphaModFix/>
          </a:blip>
          <a:stretch>
            <a:fillRect/>
          </a:stretch>
        </p:blipFill>
        <p:spPr>
          <a:xfrm>
            <a:off x="4063150" y="2841572"/>
            <a:ext cx="4471250" cy="1829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Installing Python</a:t>
            </a:r>
            <a:endParaRPr/>
          </a:p>
        </p:txBody>
      </p:sp>
      <p:sp>
        <p:nvSpPr>
          <p:cNvPr id="104" name="Google Shape;104;p20"/>
          <p:cNvSpPr txBox="1"/>
          <p:nvPr>
            <p:ph idx="1" type="body"/>
          </p:nvPr>
        </p:nvSpPr>
        <p:spPr>
          <a:xfrm>
            <a:off x="235500" y="923875"/>
            <a:ext cx="8469300" cy="3416400"/>
          </a:xfrm>
          <a:prstGeom prst="rect">
            <a:avLst/>
          </a:prstGeom>
        </p:spPr>
        <p:txBody>
          <a:bodyPr anchorCtr="0" anchor="t" bIns="91425" lIns="91425" spcFirstLastPara="1" rIns="91425" wrap="square" tIns="91425">
            <a:normAutofit/>
          </a:bodyPr>
          <a:lstStyle/>
          <a:p>
            <a:pPr indent="0" lvl="0" marL="0" rtl="0" algn="ctr">
              <a:lnSpc>
                <a:spcPct val="105000"/>
              </a:lnSpc>
              <a:spcBef>
                <a:spcPts val="0"/>
              </a:spcBef>
              <a:spcAft>
                <a:spcPts val="0"/>
              </a:spcAft>
              <a:buNone/>
            </a:pPr>
            <a:r>
              <a:rPr b="1" lang="en"/>
              <a:t>www.python.org</a:t>
            </a:r>
            <a:endParaRPr b="1"/>
          </a:p>
          <a:p>
            <a:pPr indent="0" lvl="0" marL="0" rtl="0" algn="ctr">
              <a:lnSpc>
                <a:spcPct val="105000"/>
              </a:lnSpc>
              <a:spcBef>
                <a:spcPts val="1200"/>
              </a:spcBef>
              <a:spcAft>
                <a:spcPts val="0"/>
              </a:spcAft>
              <a:buNone/>
            </a:pPr>
            <a:r>
              <a:t/>
            </a:r>
            <a:endParaRPr sz="1600"/>
          </a:p>
          <a:p>
            <a:pPr indent="0" lvl="0" marL="0" rtl="0" algn="ctr">
              <a:lnSpc>
                <a:spcPct val="105000"/>
              </a:lnSpc>
              <a:spcBef>
                <a:spcPts val="1200"/>
              </a:spcBef>
              <a:spcAft>
                <a:spcPts val="0"/>
              </a:spcAft>
              <a:buNone/>
            </a:pPr>
            <a:r>
              <a:t/>
            </a:r>
            <a:endParaRPr b="1" sz="1600"/>
          </a:p>
          <a:p>
            <a:pPr indent="0" lvl="0" marL="0" rtl="0" algn="ctr">
              <a:lnSpc>
                <a:spcPct val="105000"/>
              </a:lnSpc>
              <a:spcBef>
                <a:spcPts val="1200"/>
              </a:spcBef>
              <a:spcAft>
                <a:spcPts val="0"/>
              </a:spcAft>
              <a:buNone/>
            </a:pPr>
            <a:r>
              <a:t/>
            </a:r>
            <a:endParaRPr sz="1600"/>
          </a:p>
          <a:p>
            <a:pPr indent="0" lvl="0" marL="0" rtl="0" algn="ctr">
              <a:lnSpc>
                <a:spcPct val="105000"/>
              </a:lnSpc>
              <a:spcBef>
                <a:spcPts val="1200"/>
              </a:spcBef>
              <a:spcAft>
                <a:spcPts val="1200"/>
              </a:spcAft>
              <a:buNone/>
            </a:pPr>
            <a:r>
              <a:t/>
            </a:r>
            <a:endParaRPr sz="1600"/>
          </a:p>
        </p:txBody>
      </p:sp>
      <p:pic>
        <p:nvPicPr>
          <p:cNvPr id="105" name="Google Shape;105;p20"/>
          <p:cNvPicPr preferRelativeResize="0"/>
          <p:nvPr/>
        </p:nvPicPr>
        <p:blipFill>
          <a:blip r:embed="rId3">
            <a:alphaModFix/>
          </a:blip>
          <a:stretch>
            <a:fillRect/>
          </a:stretch>
        </p:blipFill>
        <p:spPr>
          <a:xfrm>
            <a:off x="0" y="1426576"/>
            <a:ext cx="9143999" cy="33571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Installing Python</a:t>
            </a:r>
            <a:endParaRPr/>
          </a:p>
        </p:txBody>
      </p:sp>
      <p:pic>
        <p:nvPicPr>
          <p:cNvPr id="111" name="Google Shape;111;p21"/>
          <p:cNvPicPr preferRelativeResize="0"/>
          <p:nvPr/>
        </p:nvPicPr>
        <p:blipFill>
          <a:blip r:embed="rId3">
            <a:alphaModFix/>
          </a:blip>
          <a:stretch>
            <a:fillRect/>
          </a:stretch>
        </p:blipFill>
        <p:spPr>
          <a:xfrm>
            <a:off x="1371600" y="1017725"/>
            <a:ext cx="6199493"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